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74"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9"/>
    <p:restoredTop sz="94694"/>
  </p:normalViewPr>
  <p:slideViewPr>
    <p:cSldViewPr snapToGrid="0" snapToObjects="1">
      <p:cViewPr varScale="1">
        <p:scale>
          <a:sx n="209" d="100"/>
          <a:sy n="209" d="100"/>
        </p:scale>
        <p:origin x="122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12/9/21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12/9/21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12/9/21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p:txBody>
          <a:bodyPr/>
          <a:lstStyle/>
          <a:p>
            <a:r>
              <a:rPr lang="lt-LT" sz="3600" dirty="0"/>
              <a:t>Apklausos anketos, </a:t>
            </a:r>
            <a:r>
              <a:rPr lang="lt-LT" sz="3600" dirty="0" err="1"/>
              <a:t>tirianČiOS</a:t>
            </a:r>
            <a:r>
              <a:rPr lang="lt-LT" sz="3600" dirty="0"/>
              <a:t> Naujosios Akmenės Ramučių gimnazijos darbuotojų nuostatas ir požiūrį į korupciją bei korupcijos toleranciją</a:t>
            </a:r>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r>
              <a:rPr lang="en-LT" dirty="0"/>
              <a:t>Analizė</a:t>
            </a:r>
          </a:p>
        </p:txBody>
      </p:sp>
    </p:spTree>
    <p:extLst>
      <p:ext uri="{BB962C8B-B14F-4D97-AF65-F5344CB8AC3E}">
        <p14:creationId xmlns:p14="http://schemas.microsoft.com/office/powerpoint/2010/main" val="2919938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8194" name="Picture 2" descr="Formuojama atsakymų diagrama. Klausimo pavadinimas: 8. Jei ateityje darbe susidurtumėte su netinkamu ar galimai korumpuotu darbuotojų elgesiu, apie tai sutiktumėte pranešti?. Atsakymų skaičius: 31 atsakymas.">
            <a:extLst>
              <a:ext uri="{FF2B5EF4-FFF2-40B4-BE49-F238E27FC236}">
                <a16:creationId xmlns:a16="http://schemas.microsoft.com/office/drawing/2014/main" id="{C2658516-435B-7845-9920-9AF1CD0EF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341" y="1347064"/>
            <a:ext cx="9181317" cy="416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734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5" name="Picture 4">
            <a:extLst>
              <a:ext uri="{FF2B5EF4-FFF2-40B4-BE49-F238E27FC236}">
                <a16:creationId xmlns:a16="http://schemas.microsoft.com/office/drawing/2014/main" id="{2870E65C-A46B-AC48-B28C-C32EC8875BD4}"/>
              </a:ext>
            </a:extLst>
          </p:cNvPr>
          <p:cNvPicPr>
            <a:picLocks noChangeAspect="1"/>
          </p:cNvPicPr>
          <p:nvPr/>
        </p:nvPicPr>
        <p:blipFill>
          <a:blip r:embed="rId2"/>
          <a:stretch>
            <a:fillRect/>
          </a:stretch>
        </p:blipFill>
        <p:spPr>
          <a:xfrm>
            <a:off x="2679906" y="748382"/>
            <a:ext cx="6831673" cy="5360831"/>
          </a:xfrm>
          <a:prstGeom prst="rect">
            <a:avLst/>
          </a:prstGeom>
        </p:spPr>
      </p:pic>
    </p:spTree>
    <p:extLst>
      <p:ext uri="{BB962C8B-B14F-4D97-AF65-F5344CB8AC3E}">
        <p14:creationId xmlns:p14="http://schemas.microsoft.com/office/powerpoint/2010/main" val="149300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9220" name="Picture 4" descr="Formuojama atsakymų diagrama. Klausimo pavadinimas: 9. Kokia priežastis labiausiai trukdo pranešti apie korupcinio pobūdžio veiklą?. Atsakymų skaičius: 4 atsakymai.">
            <a:extLst>
              <a:ext uri="{FF2B5EF4-FFF2-40B4-BE49-F238E27FC236}">
                <a16:creationId xmlns:a16="http://schemas.microsoft.com/office/drawing/2014/main" id="{71B47088-86A0-4A49-BAB0-426A742FC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703" y="1449887"/>
            <a:ext cx="9408593" cy="395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03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0242" name="Picture 2" descr="Formuojama atsakymų diagrama. Klausimo pavadinimas: 10. Kaip jūs manote, ar Akmenės rajono savivaldybės įstaigose yra korupcijos apraiškų?. Atsakymų skaičius: 31 atsakymas.">
            <a:extLst>
              <a:ext uri="{FF2B5EF4-FFF2-40B4-BE49-F238E27FC236}">
                <a16:creationId xmlns:a16="http://schemas.microsoft.com/office/drawing/2014/main" id="{BAC4A481-5D33-514D-920A-437077856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590" y="1456150"/>
            <a:ext cx="9378819" cy="394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683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1266" name="Picture 2" descr="Formuojama atsakymų diagrama. Klausimo pavadinimas: 11. Kaip jūs manote, ar Akmenės rajono savivaldybės administracijoje yra korupcijos apraiškų?. Atsakymų skaičius: 31 atsakymas.">
            <a:extLst>
              <a:ext uri="{FF2B5EF4-FFF2-40B4-BE49-F238E27FC236}">
                <a16:creationId xmlns:a16="http://schemas.microsoft.com/office/drawing/2014/main" id="{7927EC3D-E436-474D-AD8F-91A26ED15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921" y="1465545"/>
            <a:ext cx="9334158" cy="392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73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1267968" y="1127760"/>
            <a:ext cx="9656064" cy="4834128"/>
          </a:xfrm>
        </p:spPr>
        <p:txBody>
          <a:bodyPr/>
          <a:lstStyle/>
          <a:p>
            <a:pPr algn="l"/>
            <a:r>
              <a:rPr lang="en-GB" sz="1400" dirty="0"/>
              <a:t>1. </a:t>
            </a:r>
            <a:r>
              <a:rPr lang="en-GB" sz="1400" dirty="0" err="1"/>
              <a:t>Įstaigos</a:t>
            </a:r>
            <a:r>
              <a:rPr lang="en-GB" sz="1400" dirty="0"/>
              <a:t> </a:t>
            </a:r>
            <a:r>
              <a:rPr lang="en-GB" sz="1400" dirty="0" err="1"/>
              <a:t>vadovas</a:t>
            </a:r>
            <a:r>
              <a:rPr lang="en-GB" sz="1400" dirty="0"/>
              <a:t> </a:t>
            </a:r>
            <a:r>
              <a:rPr lang="en-GB" sz="1400" dirty="0" err="1"/>
              <a:t>skiria</a:t>
            </a:r>
            <a:r>
              <a:rPr lang="en-GB" sz="1400" dirty="0"/>
              <a:t> </a:t>
            </a:r>
            <a:r>
              <a:rPr lang="en-GB" sz="1400" dirty="0" err="1"/>
              <a:t>priedus</a:t>
            </a:r>
            <a:r>
              <a:rPr lang="en-GB" sz="1400" dirty="0"/>
              <a:t> </a:t>
            </a:r>
            <a:r>
              <a:rPr lang="en-GB" sz="1400" dirty="0" err="1"/>
              <a:t>prie</a:t>
            </a:r>
            <a:r>
              <a:rPr lang="en-GB" sz="1400" dirty="0"/>
              <a:t> </a:t>
            </a:r>
            <a:r>
              <a:rPr lang="en-GB" sz="1400" dirty="0" err="1"/>
              <a:t>atlyginimo</a:t>
            </a:r>
            <a:r>
              <a:rPr lang="en-GB" sz="1400" dirty="0"/>
              <a:t> </a:t>
            </a:r>
            <a:r>
              <a:rPr lang="en-GB" sz="1400" dirty="0" err="1"/>
              <a:t>visiems</a:t>
            </a:r>
            <a:r>
              <a:rPr lang="en-GB" sz="1400" dirty="0"/>
              <a:t> </a:t>
            </a:r>
            <a:r>
              <a:rPr lang="en-GB" sz="1400" dirty="0" err="1"/>
              <a:t>vadovaujamos</a:t>
            </a:r>
            <a:r>
              <a:rPr lang="en-GB" sz="1400" dirty="0"/>
              <a:t> </a:t>
            </a:r>
            <a:r>
              <a:rPr lang="en-GB" sz="1400" dirty="0" err="1"/>
              <a:t>įstaigos</a:t>
            </a:r>
            <a:r>
              <a:rPr lang="en-GB" sz="1400" dirty="0"/>
              <a:t> </a:t>
            </a:r>
            <a:r>
              <a:rPr lang="en-GB" sz="1400" dirty="0" err="1"/>
              <a:t>darbuotojams</a:t>
            </a:r>
            <a:r>
              <a:rPr lang="en-GB" sz="1400" dirty="0"/>
              <a:t>, </a:t>
            </a:r>
            <a:r>
              <a:rPr lang="en-GB" sz="1400" dirty="0" err="1"/>
              <a:t>taip</a:t>
            </a:r>
            <a:r>
              <a:rPr lang="en-GB" sz="1400" dirty="0"/>
              <a:t> pat </a:t>
            </a:r>
            <a:r>
              <a:rPr lang="en-GB" sz="1400" dirty="0" err="1"/>
              <a:t>ir</a:t>
            </a:r>
            <a:r>
              <a:rPr lang="en-GB" sz="1400" dirty="0"/>
              <a:t> </a:t>
            </a:r>
            <a:r>
              <a:rPr lang="en-GB" sz="1400" dirty="0" err="1"/>
              <a:t>kartu</a:t>
            </a:r>
            <a:r>
              <a:rPr lang="en-GB" sz="1400" dirty="0"/>
              <a:t> </a:t>
            </a:r>
            <a:r>
              <a:rPr lang="en-GB" sz="1400" dirty="0" err="1"/>
              <a:t>dirbančiai</a:t>
            </a:r>
            <a:r>
              <a:rPr lang="en-GB" sz="1400" dirty="0"/>
              <a:t> </a:t>
            </a:r>
            <a:r>
              <a:rPr lang="en-GB" sz="1400" dirty="0" err="1"/>
              <a:t>sutuoktinei</a:t>
            </a:r>
            <a:r>
              <a:rPr lang="en-GB" sz="1400" dirty="0"/>
              <a:t>.</a:t>
            </a:r>
            <a:br>
              <a:rPr lang="en-GB" sz="1400" dirty="0"/>
            </a:br>
            <a:br>
              <a:rPr lang="en-GB" sz="1400" dirty="0"/>
            </a:br>
            <a:r>
              <a:rPr lang="en-GB" sz="1400" dirty="0"/>
              <a:t>2. </a:t>
            </a:r>
            <a:r>
              <a:rPr lang="en-GB" sz="1400" dirty="0" err="1"/>
              <a:t>Įstaigos</a:t>
            </a:r>
            <a:r>
              <a:rPr lang="en-GB" sz="1400" dirty="0"/>
              <a:t> </a:t>
            </a:r>
            <a:r>
              <a:rPr lang="en-GB" sz="1400" dirty="0" err="1"/>
              <a:t>vadovas</a:t>
            </a:r>
            <a:r>
              <a:rPr lang="en-GB" sz="1400" dirty="0"/>
              <a:t> </a:t>
            </a:r>
            <a:r>
              <a:rPr lang="en-GB" sz="1400" dirty="0" err="1"/>
              <a:t>asmeniškai</a:t>
            </a:r>
            <a:r>
              <a:rPr lang="en-GB" sz="1400" dirty="0"/>
              <a:t> </a:t>
            </a:r>
            <a:r>
              <a:rPr lang="en-GB" sz="1400" dirty="0" err="1"/>
              <a:t>priima</a:t>
            </a:r>
            <a:r>
              <a:rPr lang="en-GB" sz="1400" dirty="0"/>
              <a:t> </a:t>
            </a:r>
            <a:r>
              <a:rPr lang="en-GB" sz="1400" dirty="0" err="1"/>
              <a:t>dirbti</a:t>
            </a:r>
            <a:r>
              <a:rPr lang="en-GB" sz="1400" dirty="0"/>
              <a:t> </a:t>
            </a:r>
            <a:r>
              <a:rPr lang="en-GB" sz="1400" dirty="0" err="1"/>
              <a:t>savo</a:t>
            </a:r>
            <a:r>
              <a:rPr lang="en-GB" sz="1400" dirty="0"/>
              <a:t> </a:t>
            </a:r>
            <a:r>
              <a:rPr lang="en-GB" sz="1400" dirty="0" err="1"/>
              <a:t>sūnu</a:t>
            </a:r>
            <a:r>
              <a:rPr lang="en-GB" sz="1400" dirty="0"/>
              <a:t>̨, </a:t>
            </a:r>
            <a:r>
              <a:rPr lang="en-GB" sz="1400" dirty="0" err="1"/>
              <a:t>vėliau</a:t>
            </a:r>
            <a:r>
              <a:rPr lang="en-GB" sz="1400" dirty="0"/>
              <a:t> jį </a:t>
            </a:r>
            <a:r>
              <a:rPr lang="en-GB" sz="1400" dirty="0" err="1"/>
              <a:t>paaukština</a:t>
            </a:r>
            <a:r>
              <a:rPr lang="en-GB" sz="1400" dirty="0"/>
              <a:t>.</a:t>
            </a:r>
            <a:br>
              <a:rPr lang="en-GB" sz="1400" dirty="0"/>
            </a:br>
            <a:br>
              <a:rPr lang="en-GB" sz="1400" dirty="0"/>
            </a:br>
            <a:r>
              <a:rPr lang="en-GB" sz="1400" dirty="0"/>
              <a:t>3. </a:t>
            </a:r>
            <a:r>
              <a:rPr lang="en-GB" sz="1400" dirty="0" err="1"/>
              <a:t>Įstaigos</a:t>
            </a:r>
            <a:r>
              <a:rPr lang="en-GB" sz="1400" dirty="0"/>
              <a:t> </a:t>
            </a:r>
            <a:r>
              <a:rPr lang="en-GB" sz="1400" dirty="0" err="1"/>
              <a:t>darbuotojas</a:t>
            </a:r>
            <a:r>
              <a:rPr lang="en-GB" sz="1400" dirty="0"/>
              <a:t> </a:t>
            </a:r>
            <a:r>
              <a:rPr lang="en-GB" sz="1400" dirty="0" err="1"/>
              <a:t>sudaro</a:t>
            </a:r>
            <a:r>
              <a:rPr lang="en-GB" sz="1400" dirty="0"/>
              <a:t> </a:t>
            </a:r>
            <a:r>
              <a:rPr lang="en-GB" sz="1400" dirty="0" err="1"/>
              <a:t>išskirtines</a:t>
            </a:r>
            <a:r>
              <a:rPr lang="en-GB" sz="1400" dirty="0"/>
              <a:t> </a:t>
            </a:r>
            <a:r>
              <a:rPr lang="en-GB" sz="1400" dirty="0" err="1"/>
              <a:t>sąlygas</a:t>
            </a:r>
            <a:r>
              <a:rPr lang="en-GB" sz="1400" dirty="0"/>
              <a:t> X </a:t>
            </a:r>
            <a:r>
              <a:rPr lang="en-GB" sz="1400" dirty="0" err="1"/>
              <a:t>įmonei</a:t>
            </a:r>
            <a:r>
              <a:rPr lang="en-GB" sz="1400" dirty="0"/>
              <a:t> </a:t>
            </a:r>
            <a:r>
              <a:rPr lang="en-GB" sz="1400" dirty="0" err="1"/>
              <a:t>laimėti</a:t>
            </a:r>
            <a:r>
              <a:rPr lang="en-GB" sz="1400" dirty="0"/>
              <a:t> </a:t>
            </a:r>
            <a:r>
              <a:rPr lang="en-GB" sz="1400" dirty="0" err="1"/>
              <a:t>viešųju</a:t>
            </a:r>
            <a:r>
              <a:rPr lang="en-GB" sz="1400" dirty="0"/>
              <a:t>̨ </a:t>
            </a:r>
            <a:r>
              <a:rPr lang="en-GB" sz="1400" dirty="0" err="1"/>
              <a:t>pirkimu</a:t>
            </a:r>
            <a:r>
              <a:rPr lang="en-GB" sz="1400" dirty="0"/>
              <a:t>̨ </a:t>
            </a:r>
            <a:r>
              <a:rPr lang="en-GB" sz="1400" dirty="0" err="1"/>
              <a:t>konkurse</a:t>
            </a:r>
            <a:r>
              <a:rPr lang="en-GB" sz="1400" dirty="0"/>
              <a:t>.</a:t>
            </a:r>
            <a:br>
              <a:rPr lang="en-GB" sz="1400" dirty="0"/>
            </a:br>
            <a:br>
              <a:rPr lang="en-GB" sz="1400" dirty="0"/>
            </a:br>
            <a:r>
              <a:rPr lang="en-GB" sz="1400" dirty="0"/>
              <a:t>4. </a:t>
            </a:r>
            <a:r>
              <a:rPr lang="en-GB" sz="1400" dirty="0" err="1"/>
              <a:t>Senelis</a:t>
            </a:r>
            <a:r>
              <a:rPr lang="en-GB" sz="1400" dirty="0"/>
              <a:t> </a:t>
            </a:r>
            <a:r>
              <a:rPr lang="en-GB" sz="1400" dirty="0" err="1"/>
              <a:t>norėdamas</a:t>
            </a:r>
            <a:r>
              <a:rPr lang="en-GB" sz="1400" dirty="0"/>
              <a:t> </a:t>
            </a:r>
            <a:r>
              <a:rPr lang="en-GB" sz="1400" dirty="0" err="1"/>
              <a:t>slaugos</a:t>
            </a:r>
            <a:r>
              <a:rPr lang="en-GB" sz="1400" dirty="0"/>
              <a:t> </a:t>
            </a:r>
            <a:r>
              <a:rPr lang="en-GB" sz="1400" dirty="0" err="1"/>
              <a:t>namuose</a:t>
            </a:r>
            <a:r>
              <a:rPr lang="en-GB" sz="1400" dirty="0"/>
              <a:t> </a:t>
            </a:r>
            <a:r>
              <a:rPr lang="en-GB" sz="1400" dirty="0" err="1"/>
              <a:t>atsidėkoti</a:t>
            </a:r>
            <a:r>
              <a:rPr lang="en-GB" sz="1400" dirty="0"/>
              <a:t> </a:t>
            </a:r>
            <a:r>
              <a:rPr lang="en-GB" sz="1400" dirty="0" err="1"/>
              <a:t>socialiniam</a:t>
            </a:r>
            <a:r>
              <a:rPr lang="en-GB" sz="1400" dirty="0"/>
              <a:t> </a:t>
            </a:r>
            <a:r>
              <a:rPr lang="en-GB" sz="1400" dirty="0" err="1"/>
              <a:t>darbuotojui</a:t>
            </a:r>
            <a:r>
              <a:rPr lang="en-GB" sz="1400" dirty="0"/>
              <a:t>, </a:t>
            </a:r>
            <a:r>
              <a:rPr lang="en-GB" sz="1400" dirty="0" err="1"/>
              <a:t>duoda</a:t>
            </a:r>
            <a:r>
              <a:rPr lang="en-GB" sz="1400" dirty="0"/>
              <a:t> jam 5 </a:t>
            </a:r>
            <a:r>
              <a:rPr lang="en-GB" sz="1400" dirty="0" err="1"/>
              <a:t>eurus</a:t>
            </a:r>
            <a:r>
              <a:rPr lang="en-GB" sz="1400" dirty="0"/>
              <a:t>.</a:t>
            </a:r>
            <a:br>
              <a:rPr lang="en-GB" sz="1400" dirty="0"/>
            </a:br>
            <a:br>
              <a:rPr lang="en-GB" sz="1400" dirty="0"/>
            </a:br>
            <a:r>
              <a:rPr lang="en-GB" sz="1400" dirty="0"/>
              <a:t>5. </a:t>
            </a:r>
            <a:r>
              <a:rPr lang="en-GB" sz="1400" dirty="0" err="1"/>
              <a:t>Politikas</a:t>
            </a:r>
            <a:r>
              <a:rPr lang="en-GB" sz="1400" dirty="0"/>
              <a:t> </a:t>
            </a:r>
            <a:r>
              <a:rPr lang="en-GB" sz="1400" dirty="0" err="1"/>
              <a:t>socialiai</a:t>
            </a:r>
            <a:r>
              <a:rPr lang="en-GB" sz="1400" dirty="0"/>
              <a:t> </a:t>
            </a:r>
            <a:r>
              <a:rPr lang="en-GB" sz="1400" dirty="0" err="1"/>
              <a:t>remtinos</a:t>
            </a:r>
            <a:r>
              <a:rPr lang="en-GB" sz="1400" dirty="0"/>
              <a:t> </a:t>
            </a:r>
            <a:r>
              <a:rPr lang="en-GB" sz="1400" dirty="0" err="1"/>
              <a:t>šeimos</a:t>
            </a:r>
            <a:r>
              <a:rPr lang="en-GB" sz="1400" dirty="0"/>
              <a:t> </a:t>
            </a:r>
            <a:r>
              <a:rPr lang="en-GB" sz="1400" dirty="0" err="1"/>
              <a:t>vaikams</a:t>
            </a:r>
            <a:r>
              <a:rPr lang="en-GB" sz="1400" dirty="0"/>
              <a:t> </a:t>
            </a:r>
            <a:r>
              <a:rPr lang="en-GB" sz="1400" dirty="0" err="1"/>
              <a:t>nuperka</a:t>
            </a:r>
            <a:r>
              <a:rPr lang="en-GB" sz="1400" dirty="0"/>
              <a:t> </a:t>
            </a:r>
            <a:r>
              <a:rPr lang="en-GB" sz="1400" dirty="0" err="1"/>
              <a:t>dvirati</a:t>
            </a:r>
            <a:r>
              <a:rPr lang="en-GB" sz="1400" dirty="0"/>
              <a:t>̨ </a:t>
            </a:r>
            <a:r>
              <a:rPr lang="en-GB" sz="1400" dirty="0" err="1"/>
              <a:t>ir</a:t>
            </a:r>
            <a:r>
              <a:rPr lang="en-GB" sz="1400" dirty="0"/>
              <a:t> </a:t>
            </a:r>
            <a:r>
              <a:rPr lang="en-GB" sz="1400" dirty="0" err="1"/>
              <a:t>prašo</a:t>
            </a:r>
            <a:r>
              <a:rPr lang="en-GB" sz="1400" dirty="0"/>
              <a:t> per </a:t>
            </a:r>
            <a:r>
              <a:rPr lang="en-GB" sz="1400" dirty="0" err="1"/>
              <a:t>rinkimus</a:t>
            </a:r>
            <a:r>
              <a:rPr lang="en-GB" sz="1400" dirty="0"/>
              <a:t> </a:t>
            </a:r>
            <a:r>
              <a:rPr lang="en-GB" sz="1400" dirty="0" err="1"/>
              <a:t>balsuoti</a:t>
            </a:r>
            <a:r>
              <a:rPr lang="en-GB" sz="1400" dirty="0"/>
              <a:t> </a:t>
            </a:r>
            <a:r>
              <a:rPr lang="en-GB" sz="1400" dirty="0" err="1"/>
              <a:t>uz</a:t>
            </a:r>
            <a:r>
              <a:rPr lang="en-GB" sz="1400" dirty="0"/>
              <a:t>̌ jį.</a:t>
            </a:r>
            <a:br>
              <a:rPr lang="en-GB" sz="1400" dirty="0"/>
            </a:br>
            <a:br>
              <a:rPr lang="en-GB" sz="1400" dirty="0"/>
            </a:br>
            <a:r>
              <a:rPr lang="en-GB" sz="1400" dirty="0"/>
              <a:t>6. </a:t>
            </a:r>
            <a:r>
              <a:rPr lang="en-GB" sz="1400" dirty="0" err="1"/>
              <a:t>Politiko</a:t>
            </a:r>
            <a:r>
              <a:rPr lang="en-GB" sz="1400" dirty="0"/>
              <a:t> </a:t>
            </a:r>
            <a:r>
              <a:rPr lang="en-GB" sz="1400" dirty="0" err="1"/>
              <a:t>labdaros</a:t>
            </a:r>
            <a:r>
              <a:rPr lang="en-GB" sz="1400" dirty="0"/>
              <a:t> </a:t>
            </a:r>
            <a:r>
              <a:rPr lang="en-GB" sz="1400" dirty="0" err="1"/>
              <a:t>fondas</a:t>
            </a:r>
            <a:r>
              <a:rPr lang="en-GB" sz="1400" dirty="0"/>
              <a:t> prieš </a:t>
            </a:r>
            <a:r>
              <a:rPr lang="en-GB" sz="1400" dirty="0" err="1"/>
              <a:t>rinkimus</a:t>
            </a:r>
            <a:r>
              <a:rPr lang="en-GB" sz="1400" dirty="0"/>
              <a:t> </a:t>
            </a:r>
            <a:r>
              <a:rPr lang="en-GB" sz="1400" dirty="0" err="1"/>
              <a:t>mokyklai</a:t>
            </a:r>
            <a:r>
              <a:rPr lang="en-GB" sz="1400" dirty="0"/>
              <a:t> </a:t>
            </a:r>
            <a:r>
              <a:rPr lang="en-GB" sz="1400" dirty="0" err="1"/>
              <a:t>dovanoja</a:t>
            </a:r>
            <a:r>
              <a:rPr lang="en-GB" sz="1400" dirty="0"/>
              <a:t> 10 </a:t>
            </a:r>
            <a:r>
              <a:rPr lang="en-GB" sz="1400" dirty="0" err="1"/>
              <a:t>kompiuteriu</a:t>
            </a:r>
            <a:r>
              <a:rPr lang="en-GB" sz="1400" dirty="0"/>
              <a:t>̨.</a:t>
            </a:r>
            <a:br>
              <a:rPr lang="en-GB" sz="1400" dirty="0"/>
            </a:br>
            <a:br>
              <a:rPr lang="en-GB" sz="1400" dirty="0"/>
            </a:br>
            <a:r>
              <a:rPr lang="en-GB" sz="1400" dirty="0"/>
              <a:t>7. </a:t>
            </a:r>
            <a:r>
              <a:rPr lang="en-GB" sz="1400" dirty="0" err="1"/>
              <a:t>Tikėdamiesi</a:t>
            </a:r>
            <a:r>
              <a:rPr lang="en-GB" sz="1400" dirty="0"/>
              <a:t>, </a:t>
            </a:r>
            <a:r>
              <a:rPr lang="en-GB" sz="1400" dirty="0" err="1"/>
              <a:t>kad</a:t>
            </a:r>
            <a:r>
              <a:rPr lang="en-GB" sz="1400" dirty="0"/>
              <a:t> </a:t>
            </a:r>
            <a:r>
              <a:rPr lang="en-GB" sz="1400" dirty="0" err="1"/>
              <a:t>mokytoja</a:t>
            </a:r>
            <a:r>
              <a:rPr lang="en-GB" sz="1400" dirty="0"/>
              <a:t> </a:t>
            </a:r>
            <a:r>
              <a:rPr lang="en-GB" sz="1400" dirty="0" err="1"/>
              <a:t>skirs</a:t>
            </a:r>
            <a:r>
              <a:rPr lang="en-GB" sz="1400" dirty="0"/>
              <a:t> </a:t>
            </a:r>
            <a:r>
              <a:rPr lang="en-GB" sz="1400" dirty="0" err="1"/>
              <a:t>daugiau</a:t>
            </a:r>
            <a:r>
              <a:rPr lang="en-GB" sz="1400" dirty="0"/>
              <a:t> </a:t>
            </a:r>
            <a:r>
              <a:rPr lang="en-GB" sz="1400" dirty="0" err="1"/>
              <a:t>dėmesio</a:t>
            </a:r>
            <a:r>
              <a:rPr lang="en-GB" sz="1400" dirty="0"/>
              <a:t> </a:t>
            </a:r>
            <a:r>
              <a:rPr lang="en-GB" sz="1400" dirty="0" err="1"/>
              <a:t>ju</a:t>
            </a:r>
            <a:r>
              <a:rPr lang="en-GB" sz="1400" dirty="0"/>
              <a:t>̨ </a:t>
            </a:r>
            <a:r>
              <a:rPr lang="en-GB" sz="1400" dirty="0" err="1"/>
              <a:t>vaikams</a:t>
            </a:r>
            <a:r>
              <a:rPr lang="en-GB" sz="1400" dirty="0"/>
              <a:t>, 2% </a:t>
            </a:r>
            <a:r>
              <a:rPr lang="en-GB" sz="1400" dirty="0" err="1"/>
              <a:t>klasės</a:t>
            </a:r>
            <a:r>
              <a:rPr lang="en-GB" sz="1400" dirty="0"/>
              <a:t> </a:t>
            </a:r>
            <a:r>
              <a:rPr lang="en-GB" sz="1400" dirty="0" err="1"/>
              <a:t>tėvai</a:t>
            </a:r>
            <a:r>
              <a:rPr lang="en-GB" sz="1400" dirty="0"/>
              <a:t> </a:t>
            </a:r>
            <a:r>
              <a:rPr lang="en-GB" sz="1400" dirty="0" err="1"/>
              <a:t>dovanoja</a:t>
            </a:r>
            <a:r>
              <a:rPr lang="en-GB" sz="1400" dirty="0"/>
              <a:t> jai </a:t>
            </a:r>
            <a:r>
              <a:rPr lang="en-GB" sz="1400" dirty="0" err="1"/>
              <a:t>Akropolio</a:t>
            </a:r>
            <a:r>
              <a:rPr lang="en-GB" sz="1400" dirty="0"/>
              <a:t> </a:t>
            </a:r>
            <a:r>
              <a:rPr lang="en-GB" sz="1400" dirty="0" err="1"/>
              <a:t>dovanu</a:t>
            </a:r>
            <a:r>
              <a:rPr lang="en-GB" sz="1400" dirty="0"/>
              <a:t>̨ </a:t>
            </a:r>
            <a:r>
              <a:rPr lang="en-GB" sz="1400" dirty="0" err="1"/>
              <a:t>čeki</a:t>
            </a:r>
            <a:r>
              <a:rPr lang="en-GB" sz="1400" dirty="0"/>
              <a:t>̨.</a:t>
            </a:r>
            <a:br>
              <a:rPr lang="en-GB" sz="1400" dirty="0"/>
            </a:br>
            <a:br>
              <a:rPr lang="en-GB" sz="1400" dirty="0"/>
            </a:br>
            <a:r>
              <a:rPr lang="en-GB" sz="1400" dirty="0"/>
              <a:t>8. </a:t>
            </a:r>
            <a:r>
              <a:rPr lang="en-GB" sz="1400" dirty="0" err="1"/>
              <a:t>Norėdamas</a:t>
            </a:r>
            <a:r>
              <a:rPr lang="en-GB" sz="1400" dirty="0"/>
              <a:t> </a:t>
            </a:r>
            <a:r>
              <a:rPr lang="en-GB" sz="1400" dirty="0" err="1"/>
              <a:t>gauti</a:t>
            </a:r>
            <a:r>
              <a:rPr lang="en-GB" sz="1400" dirty="0"/>
              <a:t> </a:t>
            </a:r>
            <a:r>
              <a:rPr lang="en-GB" sz="1400" dirty="0" err="1"/>
              <a:t>geresni</a:t>
            </a:r>
            <a:r>
              <a:rPr lang="en-GB" sz="1400" dirty="0"/>
              <a:t>̨ </a:t>
            </a:r>
            <a:r>
              <a:rPr lang="en-GB" sz="1400" dirty="0" err="1"/>
              <a:t>gydyma</a:t>
            </a:r>
            <a:r>
              <a:rPr lang="en-GB" sz="1400" dirty="0"/>
              <a:t>̨, </a:t>
            </a:r>
            <a:r>
              <a:rPr lang="en-GB" sz="1400" dirty="0" err="1"/>
              <a:t>žmogus</a:t>
            </a:r>
            <a:r>
              <a:rPr lang="en-GB" sz="1400" dirty="0"/>
              <a:t> </a:t>
            </a:r>
            <a:r>
              <a:rPr lang="en-GB" sz="1400" dirty="0" err="1"/>
              <a:t>duoda</a:t>
            </a:r>
            <a:r>
              <a:rPr lang="en-GB" sz="1400" dirty="0"/>
              <a:t> </a:t>
            </a:r>
            <a:r>
              <a:rPr lang="en-GB" sz="1400" dirty="0" err="1"/>
              <a:t>dovana</a:t>
            </a:r>
            <a:r>
              <a:rPr lang="en-GB" sz="1400" dirty="0"/>
              <a:t>̨ </a:t>
            </a:r>
            <a:r>
              <a:rPr lang="en-GB" sz="1400" dirty="0" err="1"/>
              <a:t>gydytojui</a:t>
            </a:r>
            <a:r>
              <a:rPr lang="en-GB" sz="1400" dirty="0"/>
              <a:t> </a:t>
            </a:r>
            <a:r>
              <a:rPr lang="en-GB" sz="1400" dirty="0" err="1"/>
              <a:t>arba</a:t>
            </a:r>
            <a:r>
              <a:rPr lang="en-GB" sz="1400" dirty="0"/>
              <a:t> </a:t>
            </a:r>
            <a:r>
              <a:rPr lang="en-GB" sz="1400" dirty="0" err="1"/>
              <a:t>slaugei</a:t>
            </a:r>
            <a:r>
              <a:rPr lang="en-GB" sz="1400" dirty="0"/>
              <a:t>.</a:t>
            </a:r>
            <a:br>
              <a:rPr lang="en-GB" sz="1400" dirty="0"/>
            </a:br>
            <a:br>
              <a:rPr lang="en-GB" sz="1400" dirty="0"/>
            </a:br>
            <a:r>
              <a:rPr lang="en-GB" sz="1400" dirty="0"/>
              <a:t>9. </a:t>
            </a:r>
            <a:r>
              <a:rPr lang="en-GB" sz="1400" dirty="0" err="1"/>
              <a:t>Ministerijoje</a:t>
            </a:r>
            <a:r>
              <a:rPr lang="en-GB" sz="1400" dirty="0"/>
              <a:t> </a:t>
            </a:r>
            <a:r>
              <a:rPr lang="en-GB" sz="1400" dirty="0" err="1"/>
              <a:t>dirbantis</a:t>
            </a:r>
            <a:r>
              <a:rPr lang="en-GB" sz="1400" dirty="0"/>
              <a:t> </a:t>
            </a:r>
            <a:r>
              <a:rPr lang="en-GB" sz="1400" dirty="0" err="1"/>
              <a:t>valstybės</a:t>
            </a:r>
            <a:r>
              <a:rPr lang="en-GB" sz="1400" dirty="0"/>
              <a:t> </a:t>
            </a:r>
            <a:r>
              <a:rPr lang="en-GB" sz="1400" dirty="0" err="1"/>
              <a:t>tarnautojas</a:t>
            </a:r>
            <a:r>
              <a:rPr lang="en-GB" sz="1400" dirty="0"/>
              <a:t> </a:t>
            </a:r>
            <a:r>
              <a:rPr lang="en-GB" sz="1400" dirty="0" err="1"/>
              <a:t>įdarbina</a:t>
            </a:r>
            <a:r>
              <a:rPr lang="en-GB" sz="1400" dirty="0"/>
              <a:t> </a:t>
            </a:r>
            <a:r>
              <a:rPr lang="en-GB" sz="1400" dirty="0" err="1"/>
              <a:t>savo</a:t>
            </a:r>
            <a:r>
              <a:rPr lang="en-GB" sz="1400" dirty="0"/>
              <a:t> </a:t>
            </a:r>
            <a:r>
              <a:rPr lang="en-GB" sz="1400" dirty="0" err="1"/>
              <a:t>šeimos</a:t>
            </a:r>
            <a:r>
              <a:rPr lang="en-GB" sz="1400" dirty="0"/>
              <a:t> </a:t>
            </a:r>
            <a:r>
              <a:rPr lang="en-GB" sz="1400" dirty="0" err="1"/>
              <a:t>nari</a:t>
            </a:r>
            <a:r>
              <a:rPr lang="en-GB" sz="1400" dirty="0"/>
              <a:t>̨, </a:t>
            </a:r>
            <a:r>
              <a:rPr lang="en-GB" sz="1400" dirty="0" err="1"/>
              <a:t>nors</a:t>
            </a:r>
            <a:r>
              <a:rPr lang="en-GB" sz="1400" dirty="0"/>
              <a:t> </a:t>
            </a:r>
            <a:r>
              <a:rPr lang="en-GB" sz="1400" dirty="0" err="1"/>
              <a:t>šis</a:t>
            </a:r>
            <a:r>
              <a:rPr lang="en-GB" sz="1400" dirty="0"/>
              <a:t> </a:t>
            </a:r>
            <a:r>
              <a:rPr lang="en-GB" sz="1400" dirty="0" err="1"/>
              <a:t>neturi</a:t>
            </a:r>
            <a:r>
              <a:rPr lang="en-GB" sz="1400" dirty="0"/>
              <a:t> </a:t>
            </a:r>
            <a:r>
              <a:rPr lang="en-GB" sz="1400" dirty="0" err="1"/>
              <a:t>tinkamos</a:t>
            </a:r>
            <a:r>
              <a:rPr lang="en-GB" sz="1400" dirty="0"/>
              <a:t> </a:t>
            </a:r>
            <a:r>
              <a:rPr lang="en-GB" sz="1400" dirty="0" err="1"/>
              <a:t>kvalifikacijos</a:t>
            </a:r>
            <a:r>
              <a:rPr lang="en-GB" sz="1400" dirty="0"/>
              <a:t>.</a:t>
            </a:r>
            <a:br>
              <a:rPr lang="en-GB" sz="1400" dirty="0"/>
            </a:br>
            <a:br>
              <a:rPr lang="en-GB" sz="1400" dirty="0"/>
            </a:br>
            <a:r>
              <a:rPr lang="en-GB" sz="1400" dirty="0"/>
              <a:t>10. </a:t>
            </a:r>
            <a:r>
              <a:rPr lang="en-GB" sz="1400" dirty="0" err="1"/>
              <a:t>Savivaldybėje</a:t>
            </a:r>
            <a:r>
              <a:rPr lang="en-GB" sz="1400" dirty="0"/>
              <a:t> </a:t>
            </a:r>
            <a:r>
              <a:rPr lang="en-GB" sz="1400" dirty="0" err="1"/>
              <a:t>dirbantis</a:t>
            </a:r>
            <a:r>
              <a:rPr lang="en-GB" sz="1400" dirty="0"/>
              <a:t> </a:t>
            </a:r>
            <a:r>
              <a:rPr lang="en-GB" sz="1400" dirty="0" err="1"/>
              <a:t>valstybės</a:t>
            </a:r>
            <a:r>
              <a:rPr lang="en-GB" sz="1400" dirty="0"/>
              <a:t> </a:t>
            </a:r>
            <a:r>
              <a:rPr lang="en-GB" sz="1400" dirty="0" err="1"/>
              <a:t>tarnautojas</a:t>
            </a:r>
            <a:r>
              <a:rPr lang="en-GB" sz="1400" dirty="0"/>
              <a:t> </a:t>
            </a:r>
            <a:r>
              <a:rPr lang="en-GB" sz="1400" dirty="0" err="1"/>
              <a:t>reikalauja</a:t>
            </a:r>
            <a:r>
              <a:rPr lang="en-GB" sz="1400" dirty="0"/>
              <a:t> </a:t>
            </a:r>
            <a:r>
              <a:rPr lang="en-GB" sz="1400" dirty="0" err="1"/>
              <a:t>kyšio</a:t>
            </a:r>
            <a:r>
              <a:rPr lang="en-GB" sz="1400" dirty="0"/>
              <a:t>, </a:t>
            </a:r>
            <a:r>
              <a:rPr lang="en-GB" sz="1400" dirty="0" err="1"/>
              <a:t>tačiau</a:t>
            </a:r>
            <a:r>
              <a:rPr lang="en-GB" sz="1400" dirty="0"/>
              <a:t> </a:t>
            </a:r>
            <a:r>
              <a:rPr lang="en-GB" sz="1400" dirty="0" err="1"/>
              <a:t>žada</a:t>
            </a:r>
            <a:r>
              <a:rPr lang="en-GB" sz="1400" dirty="0"/>
              <a:t> </a:t>
            </a:r>
            <a:r>
              <a:rPr lang="en-GB" sz="1400" dirty="0" err="1"/>
              <a:t>greičiau</a:t>
            </a:r>
            <a:r>
              <a:rPr lang="en-GB" sz="1400" dirty="0"/>
              <a:t> </a:t>
            </a:r>
            <a:r>
              <a:rPr lang="en-GB" sz="1400" dirty="0" err="1"/>
              <a:t>parengti</a:t>
            </a:r>
            <a:r>
              <a:rPr lang="en-GB" sz="1400" dirty="0"/>
              <a:t> </a:t>
            </a:r>
            <a:r>
              <a:rPr lang="en-GB" sz="1400" dirty="0" err="1"/>
              <a:t>pažyma</a:t>
            </a:r>
            <a:r>
              <a:rPr lang="en-GB" sz="1400" dirty="0"/>
              <a:t>̨.</a:t>
            </a:r>
            <a:br>
              <a:rPr lang="en-GB" sz="1400" dirty="0"/>
            </a:br>
            <a:br>
              <a:rPr lang="en-GB" sz="1400" dirty="0"/>
            </a:br>
            <a:r>
              <a:rPr lang="en-GB" sz="1400" dirty="0"/>
              <a:t>11. </a:t>
            </a:r>
            <a:r>
              <a:rPr lang="en-GB" sz="1400" dirty="0" err="1"/>
              <a:t>Įmonės</a:t>
            </a:r>
            <a:r>
              <a:rPr lang="en-GB" sz="1400" dirty="0"/>
              <a:t> </a:t>
            </a:r>
            <a:r>
              <a:rPr lang="en-GB" sz="1400" dirty="0" err="1"/>
              <a:t>vadovas</a:t>
            </a:r>
            <a:r>
              <a:rPr lang="en-GB" sz="1400" dirty="0"/>
              <a:t> </a:t>
            </a:r>
            <a:r>
              <a:rPr lang="en-GB" sz="1400" dirty="0" err="1"/>
              <a:t>slepia</a:t>
            </a:r>
            <a:r>
              <a:rPr lang="en-GB" sz="1400" dirty="0"/>
              <a:t> </a:t>
            </a:r>
            <a:r>
              <a:rPr lang="en-GB" sz="1400" dirty="0" err="1"/>
              <a:t>mokesčius</a:t>
            </a:r>
            <a:r>
              <a:rPr lang="en-GB" sz="1400" dirty="0"/>
              <a:t>, </a:t>
            </a:r>
            <a:r>
              <a:rPr lang="en-GB" sz="1400" dirty="0" err="1"/>
              <a:t>todėl</a:t>
            </a:r>
            <a:r>
              <a:rPr lang="en-GB" sz="1400" dirty="0"/>
              <a:t> </a:t>
            </a:r>
            <a:r>
              <a:rPr lang="en-GB" sz="1400" dirty="0" err="1"/>
              <a:t>darbuotojams</a:t>
            </a:r>
            <a:r>
              <a:rPr lang="en-GB" sz="1400" dirty="0"/>
              <a:t> </a:t>
            </a:r>
            <a:r>
              <a:rPr lang="en-GB" sz="1400" dirty="0" err="1"/>
              <a:t>moka</a:t>
            </a:r>
            <a:r>
              <a:rPr lang="en-GB" sz="1400" dirty="0"/>
              <a:t> </a:t>
            </a:r>
            <a:r>
              <a:rPr lang="en-GB" sz="1400" dirty="0" err="1"/>
              <a:t>didesni</a:t>
            </a:r>
            <a:r>
              <a:rPr lang="en-GB" sz="1400" dirty="0"/>
              <a:t>̨ </a:t>
            </a:r>
            <a:r>
              <a:rPr lang="en-GB" sz="1400" dirty="0" err="1"/>
              <a:t>atlyginima</a:t>
            </a:r>
            <a:r>
              <a:rPr lang="en-GB" sz="1400" dirty="0"/>
              <a:t>̨.</a:t>
            </a:r>
            <a:br>
              <a:rPr lang="en-GB" sz="1400" dirty="0"/>
            </a:br>
            <a:endParaRPr lang="en-LT" sz="1400" dirty="0"/>
          </a:p>
        </p:txBody>
      </p:sp>
    </p:spTree>
    <p:extLst>
      <p:ext uri="{BB962C8B-B14F-4D97-AF65-F5344CB8AC3E}">
        <p14:creationId xmlns:p14="http://schemas.microsoft.com/office/powerpoint/2010/main" val="3736552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2290" name="Picture 2" descr="Formuojama atsakymų diagrama. Klausimo pavadinimas: 12. Įvertinkite keletą hipotetiškų situacijų?. Atsakymų skaičius: .">
            <a:extLst>
              <a:ext uri="{FF2B5EF4-FFF2-40B4-BE49-F238E27FC236}">
                <a16:creationId xmlns:a16="http://schemas.microsoft.com/office/drawing/2014/main" id="{2CE705CF-65F0-4A41-A2C3-AEBF194FE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470" y="1691014"/>
            <a:ext cx="9613060" cy="3475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94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3314" name="Picture 2" descr="Formuojama atsakymų diagrama. Klausimo pavadinimas: Esate Savivaldybės įstaigos darbuotojas. Gyventojas, norėdamas atsidėkoti Jums už suteiktas paslaugas, atneša šokolado. Jūsų veiksmai:?. Atsakymų skaičius: 31 atsakymas.">
            <a:extLst>
              <a:ext uri="{FF2B5EF4-FFF2-40B4-BE49-F238E27FC236}">
                <a16:creationId xmlns:a16="http://schemas.microsoft.com/office/drawing/2014/main" id="{28FC576D-9C01-5E46-B621-D820F9AD0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107" y="1349679"/>
            <a:ext cx="9169785" cy="4158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37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4338" name="Picture 2" descr="Formuojama atsakymų diagrama. Klausimo pavadinimas: Ar Jums pakanka žinių apie korupciją?. Atsakymų skaičius: 31 atsakymas.">
            <a:extLst>
              <a:ext uri="{FF2B5EF4-FFF2-40B4-BE49-F238E27FC236}">
                <a16:creationId xmlns:a16="http://schemas.microsoft.com/office/drawing/2014/main" id="{B08240ED-850E-CF41-A859-939342F8EF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94" y="1448327"/>
            <a:ext cx="9416012" cy="396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5362" name="Picture 2" descr="Formuojama atsakymų diagrama. Klausimo pavadinimas: Ar norėtumėte daugiau sužinoti apie korupciją ir kaip su ja kovoti?. Atsakymų skaičius: 31 atsakymas.">
            <a:extLst>
              <a:ext uri="{FF2B5EF4-FFF2-40B4-BE49-F238E27FC236}">
                <a16:creationId xmlns:a16="http://schemas.microsoft.com/office/drawing/2014/main" id="{E7CDA70A-CBD3-1F40-8227-E5314D546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373" y="1440493"/>
            <a:ext cx="9453254" cy="397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26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p:txBody>
          <a:bodyPr/>
          <a:lstStyle/>
          <a:p>
            <a:r>
              <a:rPr lang="lt-LT" sz="3600" dirty="0"/>
              <a:t>ATSAKYMUS PATEIKĖ</a:t>
            </a:r>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r>
              <a:rPr lang="en-LT" dirty="0"/>
              <a:t>57% darbuotojų</a:t>
            </a:r>
          </a:p>
        </p:txBody>
      </p:sp>
    </p:spTree>
    <p:extLst>
      <p:ext uri="{BB962C8B-B14F-4D97-AF65-F5344CB8AC3E}">
        <p14:creationId xmlns:p14="http://schemas.microsoft.com/office/powerpoint/2010/main" val="197022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1026" name="Picture 2" descr="Formuojama atsakymų diagrama. Klausimo pavadinimas: 1. Jūs esate ... ?. Atsakymų skaičius: 31 atsakymas.">
            <a:extLst>
              <a:ext uri="{FF2B5EF4-FFF2-40B4-BE49-F238E27FC236}">
                <a16:creationId xmlns:a16="http://schemas.microsoft.com/office/drawing/2014/main" id="{12E2B821-1EDA-0B45-8FC4-13625837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27" y="1415441"/>
            <a:ext cx="9572346" cy="4027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4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2052" name="Picture 4" descr="Formuojama atsakymų diagrama. Klausimo pavadinimas: 2. Jūs esate ... ?. Atsakymų skaičius: 30 atsakymų.">
            <a:extLst>
              <a:ext uri="{FF2B5EF4-FFF2-40B4-BE49-F238E27FC236}">
                <a16:creationId xmlns:a16="http://schemas.microsoft.com/office/drawing/2014/main" id="{B6424440-588C-7143-B68C-A0734AE2D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950" y="1444943"/>
            <a:ext cx="9432100" cy="396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5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3076" name="Picture 4" descr="Formuojama atsakymų diagrama. Klausimo pavadinimas: 3. Jūsų amžius ... ?. Atsakymų skaičius: 31 atsakymas.">
            <a:extLst>
              <a:ext uri="{FF2B5EF4-FFF2-40B4-BE49-F238E27FC236}">
                <a16:creationId xmlns:a16="http://schemas.microsoft.com/office/drawing/2014/main" id="{838A0DEE-6B70-674E-B72E-959CEE42D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292" y="1438356"/>
            <a:ext cx="9463415" cy="398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05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4098" name="Picture 2" descr="Formuojama atsakymų diagrama. Klausimo pavadinimas: 4. Jūsų išsilavinimas ... ?. Atsakymų skaičius: 31 atsakymas.">
            <a:extLst>
              <a:ext uri="{FF2B5EF4-FFF2-40B4-BE49-F238E27FC236}">
                <a16:creationId xmlns:a16="http://schemas.microsoft.com/office/drawing/2014/main" id="{7F5F3CE0-AEB9-9444-B25F-CA4948EC2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055" y="1431524"/>
            <a:ext cx="9495890" cy="399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14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5122" name="Picture 2" descr="Formuojama atsakymų diagrama. Klausimo pavadinimas: 5. Ar yra buvę situacijų, kai Jums ar Jūsų kolegai darbe buvo siūlomas kyšis ar buvote kitaip susidūręs su korupcinio pobūdžio veikla?. Atsakymų skaičius: 31 atsakymas.">
            <a:extLst>
              <a:ext uri="{FF2B5EF4-FFF2-40B4-BE49-F238E27FC236}">
                <a16:creationId xmlns:a16="http://schemas.microsoft.com/office/drawing/2014/main" id="{70A62068-268B-4B40-8629-7C7877E29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369" y="1327122"/>
            <a:ext cx="9269261" cy="4203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86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6146" name="Picture 2">
            <a:extLst>
              <a:ext uri="{FF2B5EF4-FFF2-40B4-BE49-F238E27FC236}">
                <a16:creationId xmlns:a16="http://schemas.microsoft.com/office/drawing/2014/main" id="{E2B725C7-9308-A94B-BB54-B8280EA6E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248" y="1312101"/>
            <a:ext cx="9335504" cy="423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96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C24B-934F-3F4D-AC29-EF59AB93A507}"/>
              </a:ext>
            </a:extLst>
          </p:cNvPr>
          <p:cNvSpPr>
            <a:spLocks noGrp="1"/>
          </p:cNvSpPr>
          <p:nvPr>
            <p:ph type="ctrTitle"/>
          </p:nvPr>
        </p:nvSpPr>
        <p:spPr>
          <a:xfrm>
            <a:off x="2879335" y="1889908"/>
            <a:ext cx="5925034" cy="1619937"/>
          </a:xfrm>
        </p:spPr>
        <p:txBody>
          <a:bodyPr/>
          <a:lstStyle/>
          <a:p>
            <a:endParaRPr lang="en-LT" sz="3600" dirty="0"/>
          </a:p>
        </p:txBody>
      </p:sp>
      <p:sp>
        <p:nvSpPr>
          <p:cNvPr id="3" name="Subtitle 2">
            <a:extLst>
              <a:ext uri="{FF2B5EF4-FFF2-40B4-BE49-F238E27FC236}">
                <a16:creationId xmlns:a16="http://schemas.microsoft.com/office/drawing/2014/main" id="{9E2CD558-0A3C-E142-9A97-2C36E5E5B34D}"/>
              </a:ext>
            </a:extLst>
          </p:cNvPr>
          <p:cNvSpPr>
            <a:spLocks noGrp="1"/>
          </p:cNvSpPr>
          <p:nvPr>
            <p:ph type="subTitle" idx="1"/>
          </p:nvPr>
        </p:nvSpPr>
        <p:spPr/>
        <p:txBody>
          <a:bodyPr/>
          <a:lstStyle/>
          <a:p>
            <a:endParaRPr lang="en-LT" dirty="0"/>
          </a:p>
        </p:txBody>
      </p:sp>
      <p:pic>
        <p:nvPicPr>
          <p:cNvPr id="7170" name="Picture 2" descr="Formuojama atsakymų diagrama. Klausimo pavadinimas: 7. Kadangi į 5 klausimą atsakėte &quot;NE&quot;, klausiame ar praneštumėte įstaigos vadovui (ar teisėsaugos institucijoms) apie Jums siūlomą kyšį ar kitą korupcinio pobūdžio veiklą??. Atsakymų skaičius: 31 atsakymas.">
            <a:extLst>
              <a:ext uri="{FF2B5EF4-FFF2-40B4-BE49-F238E27FC236}">
                <a16:creationId xmlns:a16="http://schemas.microsoft.com/office/drawing/2014/main" id="{AAF7A1CF-F877-7042-82A8-B6F125CB4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133" y="1416477"/>
            <a:ext cx="9231733" cy="418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5904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5631</TotalTime>
  <Words>310</Words>
  <Application>Microsoft Macintosh PowerPoint</Application>
  <PresentationFormat>Widescreen</PresentationFormat>
  <Paragraphs>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Franklin Gothic Book</vt:lpstr>
      <vt:lpstr>Crop</vt:lpstr>
      <vt:lpstr>Apklausos anketos, tirianČiOS Naujosios Akmenės Ramučių gimnazijos darbuotojų nuostatas ir požiūrį į korupciją bei korupcijos toleranciją</vt:lpstr>
      <vt:lpstr>ATSAKYMUS PATEIKĖ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Įstaigos vadovas skiria priedus prie atlyginimo visiems vadovaujamos įstaigos darbuotojams, taip pat ir kartu dirbančiai sutuoktinei.  2. Įstaigos vadovas asmeniškai priima dirbti savo sūnų, vėliau jį paaukština.  3. Įstaigos darbuotojas sudaro išskirtines sąlygas X įmonei laimėti viešųjų pirkimų konkurse.  4. Senelis norėdamas slaugos namuose atsidėkoti socialiniam darbuotojui, duoda jam 5 eurus.  5. Politikas socialiai remtinos šeimos vaikams nuperka dviratį ir prašo per rinkimus balsuoti už jį.  6. Politiko labdaros fondas prieš rinkimus mokyklai dovanoja 10 kompiuterių.  7. Tikėdamiesi, kad mokytoja skirs daugiau dėmesio jų vaikams, 2% klasės tėvai dovanoja jai Akropolio dovanų čekį.  8. Norėdamas gauti geresnį gydymą, žmogus duoda dovaną gydytojui arba slaugei.  9. Ministerijoje dirbantis valstybės tarnautojas įdarbina savo šeimos narį, nors šis neturi tinkamos kvalifikacijos.  10. Savivaldybėje dirbantis valstybės tarnautojas reikalauja kyšio, tačiau žada greičiau parengti pažymą.  11. Įmonės vadovas slepia mokesčius, todėl darbuotojams moka didesnį atlyginimą.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Apklausos anketos, tirianČiOS Naujosios Akmenės Ramučių gimnazijos darbuotojų nuostatas ir požiūrį į korupciją bei korupcijos toleranciją</dc:title>
  <dc:creator>Darius Jonas Kazlauskas</dc:creator>
  <cp:lastModifiedBy>Darius Jonas Kazlauskas</cp:lastModifiedBy>
  <cp:revision>2</cp:revision>
  <dcterms:created xsi:type="dcterms:W3CDTF">2021-12-09T14:51:54Z</dcterms:created>
  <dcterms:modified xsi:type="dcterms:W3CDTF">2021-12-13T12:43:09Z</dcterms:modified>
</cp:coreProperties>
</file>